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CE8DA-75B0-4F55-8C1B-60E9B9160424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58B5B-644F-4777-ABE9-CFCD2FABF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CE8DA-75B0-4F55-8C1B-60E9B9160424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58B5B-644F-4777-ABE9-CFCD2FAB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CE8DA-75B0-4F55-8C1B-60E9B9160424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58B5B-644F-4777-ABE9-CFCD2FAB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CE8DA-75B0-4F55-8C1B-60E9B9160424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58B5B-644F-4777-ABE9-CFCD2FAB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CE8DA-75B0-4F55-8C1B-60E9B9160424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58B5B-644F-4777-ABE9-CFCD2FABF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CE8DA-75B0-4F55-8C1B-60E9B9160424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58B5B-644F-4777-ABE9-CFCD2FAB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CE8DA-75B0-4F55-8C1B-60E9B9160424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58B5B-644F-4777-ABE9-CFCD2FAB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CE8DA-75B0-4F55-8C1B-60E9B9160424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58B5B-644F-4777-ABE9-CFCD2FAB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CE8DA-75B0-4F55-8C1B-60E9B9160424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58B5B-644F-4777-ABE9-CFCD2FABF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CE8DA-75B0-4F55-8C1B-60E9B9160424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58B5B-644F-4777-ABE9-CFCD2FAB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CE8DA-75B0-4F55-8C1B-60E9B9160424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58B5B-644F-4777-ABE9-CFCD2FABF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DCE8DA-75B0-4F55-8C1B-60E9B9160424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58B5B-644F-4777-ABE9-CFCD2FABF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“</a:t>
            </a:r>
            <a:r>
              <a:rPr lang="uk-UA" b="1" i="1" dirty="0" err="1" smtClean="0">
                <a:latin typeface="Bookman Old Style" pitchFamily="18" charset="0"/>
              </a:rPr>
              <a:t>Основні</a:t>
            </a:r>
            <a:r>
              <a:rPr lang="uk-UA" b="1" i="1" dirty="0" smtClean="0">
                <a:latin typeface="Bookman Old Style" pitchFamily="18" charset="0"/>
              </a:rPr>
              <a:t> класи неорганічних </a:t>
            </a:r>
            <a:r>
              <a:rPr lang="uk-UA" b="1" i="1" dirty="0" err="1" smtClean="0">
                <a:latin typeface="Bookman Old Style" pitchFamily="18" charset="0"/>
              </a:rPr>
              <a:t>сполук”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6501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6000" i="1" dirty="0" smtClean="0"/>
              <a:t>Оксиди</a:t>
            </a:r>
          </a:p>
          <a:p>
            <a:pPr algn="ctr">
              <a:buFont typeface="Wingdings" pitchFamily="2" charset="2"/>
              <a:buChar char="Ø"/>
            </a:pPr>
            <a:r>
              <a:rPr lang="uk-UA" sz="6000" i="1" dirty="0" smtClean="0"/>
              <a:t>Кислоти</a:t>
            </a:r>
          </a:p>
          <a:p>
            <a:pPr algn="ctr">
              <a:buFont typeface="Wingdings" pitchFamily="2" charset="2"/>
              <a:buChar char="Ø"/>
            </a:pPr>
            <a:r>
              <a:rPr lang="uk-UA" sz="6000" i="1" dirty="0" smtClean="0"/>
              <a:t>Основи</a:t>
            </a:r>
          </a:p>
          <a:p>
            <a:pPr algn="ctr">
              <a:buFont typeface="Wingdings" pitchFamily="2" charset="2"/>
              <a:buChar char="Ø"/>
            </a:pPr>
            <a:r>
              <a:rPr lang="uk-UA" sz="6000" i="1" dirty="0" smtClean="0"/>
              <a:t>Солі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Picture 2" descr="C:\Program Files\Microsoft Office\CLIPART\PUB60COR\J019802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2917831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“</a:t>
            </a:r>
            <a:r>
              <a:rPr lang="uk-UA" b="1" i="1" dirty="0" err="1" smtClean="0">
                <a:latin typeface="Book Antiqua" pitchFamily="18" charset="0"/>
              </a:rPr>
              <a:t>Незакінчені</a:t>
            </a:r>
            <a:r>
              <a:rPr lang="uk-UA" b="1" i="1" dirty="0" smtClean="0">
                <a:latin typeface="Book Antiqua" pitchFamily="18" charset="0"/>
              </a:rPr>
              <a:t>  </a:t>
            </a:r>
            <a:r>
              <a:rPr lang="uk-UA" b="1" i="1" dirty="0" err="1" smtClean="0">
                <a:latin typeface="Book Antiqua" pitchFamily="18" charset="0"/>
              </a:rPr>
              <a:t>рівняння”</a:t>
            </a:r>
            <a:endParaRPr lang="ru-RU" b="1" i="1" dirty="0"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Завдання:</a:t>
            </a:r>
          </a:p>
          <a:p>
            <a:pPr>
              <a:buNone/>
            </a:pPr>
            <a:r>
              <a:rPr lang="uk-UA" dirty="0" smtClean="0"/>
              <a:t>Дописати  рівняння  реакцій.</a:t>
            </a:r>
          </a:p>
          <a:p>
            <a:pPr>
              <a:buNone/>
            </a:pPr>
            <a:r>
              <a:rPr lang="uk-UA" dirty="0" smtClean="0"/>
              <a:t>Час   10 хвилин.   4  бали.  </a:t>
            </a:r>
            <a:endParaRPr lang="ru-RU" dirty="0"/>
          </a:p>
        </p:txBody>
      </p:sp>
      <p:pic>
        <p:nvPicPr>
          <p:cNvPr id="6" name="j0321055.jpg"/>
          <p:cNvPicPr>
            <a:picLocks noChangeAspect="1"/>
          </p:cNvPicPr>
          <p:nvPr/>
        </p:nvPicPr>
        <p:blipFill>
          <a:blip r:embed="rId2" cstate="print"/>
          <a:srcRect t="2556" b="2556"/>
          <a:stretch>
            <a:fillRect/>
          </a:stretch>
        </p:blipFill>
        <p:spPr>
          <a:xfrm>
            <a:off x="4911626" y="3140722"/>
            <a:ext cx="3017960" cy="350298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Підсумки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latin typeface="Book Antiqua" pitchFamily="18" charset="0"/>
              </a:rPr>
              <a:t>Я  знаю, …..</a:t>
            </a:r>
          </a:p>
          <a:p>
            <a:r>
              <a:rPr lang="uk-UA" b="1" i="1" dirty="0" smtClean="0">
                <a:latin typeface="Book Antiqua" pitchFamily="18" charset="0"/>
              </a:rPr>
              <a:t>Я  вмію,…..</a:t>
            </a:r>
          </a:p>
          <a:p>
            <a:r>
              <a:rPr lang="uk-UA" b="1" i="1" dirty="0" smtClean="0">
                <a:latin typeface="Book Antiqua" pitchFamily="18" charset="0"/>
              </a:rPr>
              <a:t>Я  можу  навчити … .</a:t>
            </a:r>
            <a:endParaRPr lang="ru-RU" b="1" i="1" dirty="0">
              <a:latin typeface="Book Antiqua" pitchFamily="18" charset="0"/>
            </a:endParaRPr>
          </a:p>
        </p:txBody>
      </p:sp>
      <p:pic>
        <p:nvPicPr>
          <p:cNvPr id="4" name="Picture 6" descr="HH005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512887" cy="1512888"/>
          </a:xfrm>
          <a:prstGeom prst="rect">
            <a:avLst/>
          </a:prstGeom>
          <a:noFill/>
        </p:spPr>
      </p:pic>
      <p:pic>
        <p:nvPicPr>
          <p:cNvPr id="5" name="Picture 2" descr="C:\Program Files\Microsoft Office\CLIPART\PUB60COR\J0341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00400"/>
            <a:ext cx="2428892" cy="3403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“</a:t>
            </a:r>
            <a:r>
              <a:rPr lang="uk-UA" b="1" i="1" dirty="0" err="1" smtClean="0">
                <a:latin typeface="Bookman Old Style" pitchFamily="18" charset="0"/>
              </a:rPr>
              <a:t>Бліц-турнір”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Оксиди  класифікуються  на  кислотні,  амфотерні  й  …..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Складна  речовина,  що складається  з  атомів  металу  й  кислотного  залишку,  - ….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Кислотні  оксиди  не  взаємодіють  з  ….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Реакція  взаємодії  між  кислотами  й  основами  називається ….</a:t>
            </a:r>
          </a:p>
          <a:p>
            <a:pPr marL="596646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6" name="Picture 5" descr="07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230439" cy="163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“</a:t>
            </a:r>
            <a:r>
              <a:rPr lang="uk-UA" sz="4000" b="1" dirty="0" err="1" smtClean="0">
                <a:latin typeface="Bookman Old Style" pitchFamily="18" charset="0"/>
              </a:rPr>
              <a:t>Бліц</a:t>
            </a:r>
            <a:r>
              <a:rPr lang="uk-UA" sz="4000" b="1" dirty="0" smtClean="0">
                <a:latin typeface="Bookman Old Style" pitchFamily="18" charset="0"/>
              </a:rPr>
              <a:t> – </a:t>
            </a:r>
            <a:r>
              <a:rPr lang="uk-UA" sz="4000" b="1" dirty="0" err="1" smtClean="0">
                <a:latin typeface="Bookman Old Style" pitchFamily="18" charset="0"/>
              </a:rPr>
              <a:t>турнір”</a:t>
            </a:r>
            <a:r>
              <a:rPr lang="uk-UA" sz="4000" b="1" dirty="0" smtClean="0">
                <a:latin typeface="Bookman Old Style" pitchFamily="18" charset="0"/>
              </a:rPr>
              <a:t>(</a:t>
            </a:r>
            <a:r>
              <a:rPr lang="uk-UA" sz="3600" b="1" dirty="0" smtClean="0">
                <a:latin typeface="Bookman Old Style" pitchFamily="18" charset="0"/>
              </a:rPr>
              <a:t>продовження</a:t>
            </a:r>
            <a:r>
              <a:rPr lang="uk-UA" sz="4000" b="1" dirty="0" smtClean="0">
                <a:latin typeface="Bookman Old Style" pitchFamily="18" charset="0"/>
              </a:rPr>
              <a:t>)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None/>
            </a:pPr>
            <a:r>
              <a:rPr lang="uk-UA" dirty="0" smtClean="0"/>
              <a:t>5.  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За  кількістю  атомів  Гідрогену  кислоти  поділяються  на  …..</a:t>
            </a:r>
          </a:p>
          <a:p>
            <a:pPr marL="596646" indent="-514350">
              <a:buAutoNum type="arabicPeriod" startAt="6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У  лужному  середовищі  фенолфталеїн  набуває  кольору …</a:t>
            </a:r>
          </a:p>
          <a:p>
            <a:pPr marL="596646" indent="-514350">
              <a:buAutoNum type="arabicPeriod" startAt="6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Складні  речовини,  що  складаються з  атомів  металу  й  </a:t>
            </a:r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Оксигену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наз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. ….</a:t>
            </a:r>
          </a:p>
          <a:p>
            <a:pPr marL="596646" indent="-514350">
              <a:buAutoNum type="arabicPeriod" startAt="6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У  результаті  взаємодії  кислотного  й  основного  оксидів  утворюються ….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 dirty="0" err="1" smtClean="0">
                <a:latin typeface="Bookman Old Style" pitchFamily="18" charset="0"/>
              </a:rPr>
              <a:t>Бліц–турнір”</a:t>
            </a:r>
            <a:r>
              <a:rPr lang="uk-UA" sz="4400" b="1" dirty="0" smtClean="0">
                <a:latin typeface="Bookman Old Style" pitchFamily="18" charset="0"/>
              </a:rPr>
              <a:t>(</a:t>
            </a:r>
            <a:r>
              <a:rPr lang="uk-UA" sz="4000" b="1" dirty="0" smtClean="0">
                <a:latin typeface="Bookman Old Style" pitchFamily="18" charset="0"/>
              </a:rPr>
              <a:t>продовження</a:t>
            </a:r>
            <a:r>
              <a:rPr lang="uk-UA" sz="4400" b="1" dirty="0" smtClean="0">
                <a:latin typeface="Bookman Old Style" pitchFamily="18" charset="0"/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96646" indent="-514350">
              <a:buAutoNum type="arabicPeriod" startAt="9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Розчинні  у  воді  основи  називаються …</a:t>
            </a:r>
          </a:p>
          <a:p>
            <a:pPr marL="596646" indent="-514350">
              <a:buAutoNum type="arabicPeriod" startAt="9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Основні  оксиди  не  взаємодіють  з  …</a:t>
            </a:r>
          </a:p>
          <a:p>
            <a:pPr marL="596646" indent="-514350">
              <a:buAutoNum type="arabicPeriod" startAt="9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За  вмістом  </a:t>
            </a:r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Оксигену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  кислоти  поділяються  на </a:t>
            </a:r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безоксигенові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  і  ….</a:t>
            </a:r>
          </a:p>
          <a:p>
            <a:pPr marL="596646" indent="-514350">
              <a:buAutoNum type="arabicPeriod" startAt="9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Складні  речовини,  що  складаються  з  атомів  металу  й однієї  чи  кількох  гідроксильних  груп  називаються  ….</a:t>
            </a:r>
          </a:p>
          <a:p>
            <a:pPr marL="596646" indent="-514350">
              <a:buAutoNum type="arabicPeriod" startAt="9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Унаслідок  розчинення  кислотних  оксидів  у  воді  утворюється …</a:t>
            </a:r>
          </a:p>
          <a:p>
            <a:pPr marL="596646" indent="-514350">
              <a:buAutoNum type="arabicPeriod" startAt="9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 dirty="0" smtClean="0">
                <a:latin typeface="Bookman Old Style" pitchFamily="18" charset="0"/>
              </a:rPr>
              <a:t>Бліц – </a:t>
            </a:r>
            <a:r>
              <a:rPr lang="uk-UA" sz="4400" b="1" dirty="0" err="1" smtClean="0">
                <a:latin typeface="Bookman Old Style" pitchFamily="18" charset="0"/>
              </a:rPr>
              <a:t>турнір”</a:t>
            </a:r>
            <a:r>
              <a:rPr lang="uk-UA" sz="4400" b="1" dirty="0" smtClean="0">
                <a:latin typeface="Bookman Old Style" pitchFamily="18" charset="0"/>
              </a:rPr>
              <a:t>(</a:t>
            </a:r>
            <a:r>
              <a:rPr lang="uk-UA" sz="3600" b="1" dirty="0" smtClean="0">
                <a:latin typeface="Bookman Old Style" pitchFamily="18" charset="0"/>
              </a:rPr>
              <a:t>продовження</a:t>
            </a:r>
            <a:r>
              <a:rPr lang="uk-UA" sz="4400" b="1" dirty="0" smtClean="0">
                <a:latin typeface="Bookman Old Style" pitchFamily="18" charset="0"/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14. 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Нерозчинні  основи  внаслідок  нагрівання розкладаються на ….</a:t>
            </a:r>
          </a:p>
          <a:p>
            <a:pPr marL="596646" indent="-514350">
              <a:buAutoNum type="arabicPeriod" startAt="15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Метиловий  оранжевий  набуває  червоного  кольору  в  середовищі …</a:t>
            </a:r>
          </a:p>
          <a:p>
            <a:pPr marL="596646" indent="-514350">
              <a:buAutoNum type="arabicPeriod" startAt="15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Унаслідок  розчинення  основних  оксидів  у  воді  утворюється ….</a:t>
            </a:r>
          </a:p>
          <a:p>
            <a:pPr marL="596646" indent="-514350">
              <a:buAutoNum type="arabicPeriod" startAt="15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Хімічні  реакції,  з  допомогою  яких  можна  визначити  речовини  </a:t>
            </a:r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наз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….</a:t>
            </a:r>
          </a:p>
          <a:p>
            <a:pPr marL="596646" indent="-514350">
              <a:buAutoNum type="arabicPeriod" startAt="15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Гідроксиди,  що  взаємодіють  з  кислотами  й  основами  </a:t>
            </a:r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наз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. ….. 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atin typeface="Bookman Old Style" pitchFamily="18" charset="0"/>
              </a:rPr>
              <a:t>Взаємоперевірка.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Основні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Сіль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Кислотами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Нейтралізація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Одно-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,  </a:t>
            </a:r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дво-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, триосновні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Малинового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Оксидами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Сіль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Лугами  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None/>
            </a:pPr>
            <a:r>
              <a:rPr lang="uk-UA" dirty="0" smtClean="0"/>
              <a:t>10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. Основами</a:t>
            </a:r>
          </a:p>
          <a:p>
            <a:pPr marL="596646" indent="-514350">
              <a:buNone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11. </a:t>
            </a:r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Оксигеновмісні</a:t>
            </a:r>
            <a:endParaRPr lang="uk-UA" dirty="0" smtClean="0">
              <a:latin typeface="Cambria Math" pitchFamily="18" charset="0"/>
              <a:ea typeface="Cambria Math" pitchFamily="18" charset="0"/>
            </a:endParaRPr>
          </a:p>
          <a:p>
            <a:pPr marL="596646" indent="-514350">
              <a:buNone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12. Основами.</a:t>
            </a:r>
          </a:p>
          <a:p>
            <a:pPr marL="596646" indent="-514350">
              <a:buAutoNum type="arabicPeriod" startAt="13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Кислота.</a:t>
            </a:r>
          </a:p>
          <a:p>
            <a:pPr marL="596646" indent="-514350">
              <a:buAutoNum type="arabicPeriod" startAt="13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Оксиди  й воду.</a:t>
            </a:r>
          </a:p>
          <a:p>
            <a:pPr marL="596646" indent="-514350">
              <a:buAutoNum type="arabicPeriod" startAt="13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Кислому</a:t>
            </a:r>
          </a:p>
          <a:p>
            <a:pPr marL="596646" indent="-514350">
              <a:buAutoNum type="arabicPeriod" startAt="13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Основа</a:t>
            </a:r>
          </a:p>
          <a:p>
            <a:pPr marL="596646" indent="-514350">
              <a:buAutoNum type="arabicPeriod" startAt="13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Якісними  реакціями</a:t>
            </a:r>
          </a:p>
          <a:p>
            <a:pPr marL="596646" indent="-514350">
              <a:buAutoNum type="arabicPeriod" startAt="13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Амфотерними.</a:t>
            </a:r>
          </a:p>
          <a:p>
            <a:pPr marL="596646" indent="-514350">
              <a:buNone/>
            </a:pPr>
            <a:endParaRPr lang="ru-RU" dirty="0"/>
          </a:p>
        </p:txBody>
      </p:sp>
      <p:pic>
        <p:nvPicPr>
          <p:cNvPr id="6" name="Picture 5" descr="C:\Program Files\Microsoft Office\CLIPART\PUB60COR\BD0014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817687" cy="179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pPr algn="r"/>
            <a:r>
              <a:rPr lang="uk-UA" b="1" i="1" dirty="0" err="1" smtClean="0">
                <a:latin typeface="Bookman Old Style" pitchFamily="18" charset="0"/>
              </a:rPr>
              <a:t>“поле</a:t>
            </a:r>
            <a:r>
              <a:rPr lang="uk-UA" b="1" i="1" dirty="0" smtClean="0">
                <a:latin typeface="Bookman Old Style" pitchFamily="18" charset="0"/>
              </a:rPr>
              <a:t> - </a:t>
            </a:r>
            <a:r>
              <a:rPr lang="uk-UA" b="1" i="1" dirty="0" err="1" smtClean="0">
                <a:latin typeface="Bookman Old Style" pitchFamily="18" charset="0"/>
              </a:rPr>
              <a:t>чудес”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dirty="0" smtClean="0">
                <a:latin typeface="Cambria Math" pitchFamily="18" charset="0"/>
                <a:ea typeface="Cambria Math" pitchFamily="18" charset="0"/>
              </a:rPr>
              <a:t>Завдання</a:t>
            </a:r>
          </a:p>
          <a:p>
            <a:pPr>
              <a:buNone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За  5  хвилин  з'єднати стрілочками  із  центральною речовиною  тільки  ті  речовини,  що  можуть  із  нею  взаємодіяти,  записати  рівняння  хімічних  реакцій.</a:t>
            </a:r>
          </a:p>
          <a:p>
            <a:pPr algn="ctr">
              <a:buNone/>
            </a:pPr>
            <a:r>
              <a:rPr lang="uk-UA" sz="5400" b="1" i="1" dirty="0" smtClean="0">
                <a:latin typeface="Bookman Old Style" pitchFamily="18" charset="0"/>
                <a:ea typeface="Cambria Math" pitchFamily="18" charset="0"/>
              </a:rPr>
              <a:t>Вдалої  роботи!</a:t>
            </a:r>
          </a:p>
          <a:p>
            <a:pPr algn="ctr">
              <a:buNone/>
            </a:pPr>
            <a:endParaRPr lang="ru-RU" sz="5400" b="1" i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14744" y="5715016"/>
          <a:ext cx="1524000" cy="485775"/>
        </p:xfrm>
        <a:graphic>
          <a:graphicData uri="http://schemas.openxmlformats.org/presentationml/2006/ole">
            <p:oleObj spid="_x0000_s1026" name="Пакет" r:id="rId3" imgW="1523880" imgH="485640" progId="Package">
              <p:embed/>
            </p:oleObj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2716882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b="1" i="1" dirty="0" smtClean="0">
                <a:latin typeface="Bookman Old Style" pitchFamily="18" charset="0"/>
              </a:rPr>
              <a:t>                Розв'язування     задач</a:t>
            </a:r>
            <a:r>
              <a:rPr lang="uk-UA" b="1" i="1" dirty="0" smtClean="0">
                <a:latin typeface="Bookman Old Style" pitchFamily="18" charset="0"/>
              </a:rPr>
              <a:t>.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Обчисліть  масу  води,  що утворюється  внаслідок   термічного  розкладання  </a:t>
            </a:r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купрум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  (ІІ)  гідроксиду  масою  9,8 г.    </a:t>
            </a:r>
          </a:p>
          <a:p>
            <a:pPr marL="596646" indent="-514350">
              <a:buNone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(2 бали)</a:t>
            </a:r>
          </a:p>
          <a:p>
            <a:pPr marL="596646" indent="-514350">
              <a:buNone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2. Обчисліть  маси  вихідних  речовин,  необхідних  для  одержання  98 грамів  сульфатної  кислоти. </a:t>
            </a:r>
          </a:p>
          <a:p>
            <a:pPr marL="596646" indent="-514350">
              <a:buNone/>
            </a:pPr>
            <a:r>
              <a:rPr lang="uk-UA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(3 бали) </a:t>
            </a:r>
            <a:endParaRPr lang="ru-RU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4" descr="C:\Program Files\Microsoft Office\CLIPART\PUB60COR\PH02039U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3626"/>
            <a:ext cx="2000264" cy="1554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err="1" smtClean="0">
                <a:latin typeface="Bookman Old Style" pitchFamily="18" charset="0"/>
              </a:rPr>
              <a:t>“Генетичний</a:t>
            </a:r>
            <a:r>
              <a:rPr lang="uk-UA" b="1" i="1" dirty="0" smtClean="0">
                <a:latin typeface="Bookman Old Style" pitchFamily="18" charset="0"/>
              </a:rPr>
              <a:t>  </a:t>
            </a:r>
            <a:r>
              <a:rPr lang="uk-UA" b="1" i="1" dirty="0" err="1" smtClean="0">
                <a:latin typeface="Bookman Old Style" pitchFamily="18" charset="0"/>
              </a:rPr>
              <a:t>ряд”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S        SO</a:t>
            </a:r>
            <a:r>
              <a:rPr lang="en-US" sz="2800" dirty="0" smtClean="0"/>
              <a:t>2</a:t>
            </a:r>
            <a:r>
              <a:rPr lang="en-US" dirty="0" smtClean="0"/>
              <a:t>      …       K</a:t>
            </a:r>
            <a:r>
              <a:rPr lang="en-US" sz="2800" dirty="0" smtClean="0"/>
              <a:t>2</a:t>
            </a:r>
            <a:r>
              <a:rPr lang="en-US" dirty="0" smtClean="0"/>
              <a:t>SO</a:t>
            </a:r>
            <a:r>
              <a:rPr lang="en-US" sz="2800" dirty="0" smtClean="0"/>
              <a:t>3  </a:t>
            </a:r>
          </a:p>
          <a:p>
            <a:pPr marL="596646" indent="-514350">
              <a:buFont typeface="+mj-lt"/>
              <a:buAutoNum type="arabicPeriod"/>
            </a:pPr>
            <a:endParaRPr lang="en-US" sz="2800" b="1" dirty="0" smtClean="0"/>
          </a:p>
          <a:p>
            <a:pPr marL="596646" indent="-514350">
              <a:buNone/>
            </a:pPr>
            <a:r>
              <a:rPr lang="en-US" sz="2800" dirty="0" smtClean="0"/>
              <a:t>                           CaSO</a:t>
            </a:r>
            <a:r>
              <a:rPr lang="en-US" sz="2400" dirty="0" smtClean="0"/>
              <a:t>3</a:t>
            </a:r>
            <a:r>
              <a:rPr lang="en-US" sz="2800" dirty="0" smtClean="0"/>
              <a:t>   </a:t>
            </a:r>
          </a:p>
          <a:p>
            <a:pPr marL="596646" indent="-514350">
              <a:buNone/>
            </a:pPr>
            <a:endParaRPr lang="en-US" sz="2800" dirty="0" smtClean="0"/>
          </a:p>
          <a:p>
            <a:pPr marL="596646" indent="-514350">
              <a:buNone/>
            </a:pPr>
            <a:r>
              <a:rPr lang="en-US" sz="2800" dirty="0" smtClean="0"/>
              <a:t>2.   Ca       </a:t>
            </a:r>
            <a:r>
              <a:rPr lang="en-US" sz="2800" dirty="0" err="1" smtClean="0"/>
              <a:t>CaO</a:t>
            </a:r>
            <a:r>
              <a:rPr lang="en-US" sz="2800" dirty="0" smtClean="0"/>
              <a:t>         …         Ca</a:t>
            </a:r>
            <a:r>
              <a:rPr lang="en-US" sz="2400" dirty="0" smtClean="0"/>
              <a:t>3</a:t>
            </a:r>
            <a:r>
              <a:rPr lang="en-US" sz="2800" dirty="0" smtClean="0"/>
              <a:t>(PO</a:t>
            </a:r>
            <a:r>
              <a:rPr lang="en-US" sz="2400" dirty="0" smtClean="0"/>
              <a:t>4</a:t>
            </a:r>
            <a:r>
              <a:rPr lang="en-US" sz="2800" dirty="0" smtClean="0"/>
              <a:t>)</a:t>
            </a:r>
            <a:r>
              <a:rPr lang="en-US" sz="2400" dirty="0" smtClean="0"/>
              <a:t>3</a:t>
            </a:r>
            <a:endParaRPr lang="en-US" sz="2800" dirty="0" smtClean="0"/>
          </a:p>
          <a:p>
            <a:pPr marL="596646" indent="-514350">
              <a:buNone/>
            </a:pPr>
            <a:r>
              <a:rPr lang="en-US" sz="2800" dirty="0" smtClean="0"/>
              <a:t>                             </a:t>
            </a:r>
          </a:p>
          <a:p>
            <a:pPr marL="596646" indent="-514350">
              <a:buNone/>
            </a:pPr>
            <a:r>
              <a:rPr lang="en-US" sz="2800" dirty="0" smtClean="0"/>
              <a:t>                             Ca(NO</a:t>
            </a:r>
            <a:r>
              <a:rPr lang="en-US" sz="2400" dirty="0" smtClean="0"/>
              <a:t>3</a:t>
            </a:r>
            <a:r>
              <a:rPr lang="en-US" sz="2800" dirty="0" smtClean="0"/>
              <a:t>)</a:t>
            </a:r>
            <a:r>
              <a:rPr lang="en-US" sz="2400" dirty="0" smtClean="0"/>
              <a:t>2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428860" y="171448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29058" y="171448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86380" y="17144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537075" y="224947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43174" y="378619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29058" y="378619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14942" y="378619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644232" y="428546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Program Files\Microsoft Office\CLIPART\PUB60COR\J0287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4" y="4071942"/>
            <a:ext cx="1716650" cy="261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</TotalTime>
  <Words>362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Солнцестояние</vt:lpstr>
      <vt:lpstr>Пакет</vt:lpstr>
      <vt:lpstr>“Основні класи неорганічних сполук”</vt:lpstr>
      <vt:lpstr>“Бліц-турнір”</vt:lpstr>
      <vt:lpstr>“Бліц – турнір”(продовження)</vt:lpstr>
      <vt:lpstr>Бліц–турнір”(продовження)</vt:lpstr>
      <vt:lpstr>Бліц – турнір”(продовження)</vt:lpstr>
      <vt:lpstr>Взаємоперевірка.</vt:lpstr>
      <vt:lpstr>“поле - чудес”</vt:lpstr>
      <vt:lpstr>                Розв'язування     задач.</vt:lpstr>
      <vt:lpstr>“Генетичний  ряд”</vt:lpstr>
      <vt:lpstr>“Незакінчені  рівняння”</vt:lpstr>
      <vt:lpstr>Підсумки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“Основні класи неорганічних сполук”</dc:title>
  <dc:creator>Света</dc:creator>
  <cp:lastModifiedBy>Света</cp:lastModifiedBy>
  <cp:revision>15</cp:revision>
  <dcterms:created xsi:type="dcterms:W3CDTF">2011-01-25T01:34:03Z</dcterms:created>
  <dcterms:modified xsi:type="dcterms:W3CDTF">2011-03-08T20:03:03Z</dcterms:modified>
</cp:coreProperties>
</file>